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4" r:id="rId5"/>
    <p:sldId id="262" r:id="rId6"/>
    <p:sldId id="266" r:id="rId7"/>
    <p:sldId id="261" r:id="rId8"/>
    <p:sldId id="267" r:id="rId9"/>
    <p:sldId id="268" r:id="rId10"/>
    <p:sldId id="269" r:id="rId11"/>
    <p:sldId id="265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5A136-838C-4E41-AEE4-8985422D48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8BDF20-4519-2C42-B234-F8945A3040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5427FB-8767-CE44-836A-91B8DB1F4B9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1CE925-D966-8F40-8DAD-188EC8F9714A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A7F7C4-6B2D-3B42-BE18-459FE66DD3B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FAC85A-4D04-0F4A-A528-B3D84F1CB8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922D636-DBC2-C943-A4BB-D1996472E23A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2395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87417-30C2-4948-9AD7-ED564622E0E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20AAD3-72F9-E644-9C7A-DF1E37AE41E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F491E3-E15D-7A48-9A2E-885D82EEC94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28E2A-14A4-D342-A2E9-9E96E803CE5A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462C33-6053-DB49-90E7-7E18007227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70491F-A1E6-DB45-A5F7-65A95D908E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A6BB67-92B0-FC4B-A8A1-4FA66FAE9BE9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751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399E06-9898-DB46-9A22-9DCFD5E88A8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72F7B24-563C-7C43-8605-CA5D881C90F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7EE4EC-D48C-E84E-A9CA-5879241AEB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F7B042-70F5-5F46-AED3-85EE6CAA0632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6FEC03-C28A-AB42-90A8-CAB7CC64EE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24C7DB-7920-5346-8898-E701CB9F24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707555-13B7-9A46-88B6-1D06A66F8A0E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74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D1848-B549-FB43-A49F-D77EA6943E5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756106-5901-0843-9B5F-2997FC3D4BF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33CFAE-6ABE-F14D-985D-61726F14F14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A6F0D3-013D-DD40-B544-3862D9E117EB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792C26-648D-BF46-A8A6-DDBFEC5E3B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87DFBB-6ADE-3E4B-9810-C4D6790F394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B836B5-CE1D-8E4F-850F-963C512953B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378352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FB993-7388-FB4B-BD59-5874F3EA6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0194ED-4ED5-9D41-AC35-4B42CE5C64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EAB598-B1B3-954B-A74C-148C71CCA8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436656-782F-E04B-8430-6A46B9AC586B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8E95A-3109-6E4D-89C4-F2931FF8DF7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136C12-FD7E-8A4C-AE3A-3832A9A8266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1DE591-FCB7-AF46-9494-2F96B93BB118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7190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2EF40-C16E-DB4F-9244-2C201406822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33E3AF-60BF-4D4E-90AD-3D70652EBDC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5B8092-40B8-8D4D-9AFA-543FEF0BDF2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3BC239-C446-0641-9639-1DBBBE07A3F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ABCEC8-CE76-FC43-9AE7-EA3853773CB1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14DDD-761A-7F46-8D9E-D6DECBE1E7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31200E-79CE-F547-AC74-6EDF984692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A755F2-25B0-8D47-A541-7D461003CFD4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46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B8B42-7A80-A54D-8AC5-9C04B57E93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5B603A-1135-594E-BBE9-92707B4A8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315BB9-5592-5B47-B04A-2620091B9FC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FB813A1-1422-1342-BE37-B33523AD633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5D9F3EC-56EA-0A4A-994C-0019E4B82AA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2CE2E0-E5F4-7B41-BA69-8BECC0E5673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BF48F7-8080-0D4D-9037-FE6440C5F2C6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72AAD89-98FA-2E41-8E18-4F5B1FD6E78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CED3DEB-7707-2240-9759-44A409F605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103603-39D5-BE46-8551-218C89C2EB8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030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0B159C-D73C-8C47-8ADD-172A6A91D6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4BC415D-1406-044B-B00B-0EBD236A09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2232E-A1C7-D74D-A2B4-109D244FFF92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A90AF83-0097-6C47-9B8E-B7E6FEBE7E8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3487A5-CE87-974A-8CC3-87D487D14E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1A99AE-22F8-7140-AFE1-16FA019CBD95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58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072DD9F-9AAF-B940-B9E3-DE24F814B7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C48321-37E9-BD46-B4B3-3C1C4CAF557C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F4A82F-B3A8-6F40-B487-0FA58A3F26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BDD455-C84B-3040-957A-3F8AD3BB93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D3EA54-404A-D742-881D-BCA2365AA983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20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A6605-247D-2C44-9186-B0F0C1F804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47D038-13F7-104B-9117-F8314AFE5D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00E775-3081-1A43-A421-6DDEE648FBA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B1BF24-3802-2646-B2B5-5C583E0E811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41AE1D-C756-A44C-B96A-C4FE10ED7C81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9B508C-15B9-DE4E-ADE3-B266ABCACD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1A42C3-08FC-7E4F-BD9C-5AF3ABF5DA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0D1848-3189-7C49-BEDD-2CAD981106E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959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6F5F6-B473-AF4F-9041-002C082C6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6119F4-5FC5-8D4A-9C57-7D3D6068DB69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53EE75-29F6-A040-812A-33BEBCAEEE3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20D9E8-59F8-A048-BAEF-F59BD4E93C7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7E3B7B-1B2F-4947-822C-2AE01388582C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447710-C0AC-5A45-9A83-3BFBEA3EB9E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79A799-ACDB-FD4B-822E-431E078DC80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42110C-7261-1E48-B03B-04A320012F42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45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8355CB-CBF8-1F47-A27C-7639DE8F85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73721B-C556-1F42-BCF1-6C92BF0761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62E947-9968-F643-8359-7B97D09EB6D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EE52ABF-E203-034E-B4C3-C504725C484A}" type="datetime1">
              <a:rPr lang="es-ES"/>
              <a:pPr lvl="0"/>
              <a:t>19/3/22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366558-7888-C446-8DFD-0D8D7B43C1C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1A861-0851-4645-ACB0-F8E8C34105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4F100AF6-6E46-3F41-9F1F-E9B09DE2C17A}" type="slidenum"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s-E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s-E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4">
            <a:extLst>
              <a:ext uri="{FF2B5EF4-FFF2-40B4-BE49-F238E27FC236}">
                <a16:creationId xmlns:a16="http://schemas.microsoft.com/office/drawing/2014/main" id="{933C1505-6C77-C54C-9E93-E6366182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281" y="-934178"/>
            <a:ext cx="12344400" cy="87335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Imagen 12">
            <a:extLst>
              <a:ext uri="{FF2B5EF4-FFF2-40B4-BE49-F238E27FC236}">
                <a16:creationId xmlns:a16="http://schemas.microsoft.com/office/drawing/2014/main" id="{5B96340A-2C49-8F48-801F-9442F702D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49" y="2178009"/>
            <a:ext cx="5190929" cy="36725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agen 14">
            <a:extLst>
              <a:ext uri="{FF2B5EF4-FFF2-40B4-BE49-F238E27FC236}">
                <a16:creationId xmlns:a16="http://schemas.microsoft.com/office/drawing/2014/main" id="{528E5F24-F5DC-1042-B62F-B77E05BB2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513" y="1224427"/>
            <a:ext cx="4122801" cy="29168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98429EAE-DE8A-6642-B7C6-3E006944E50D}"/>
              </a:ext>
            </a:extLst>
          </p:cNvPr>
          <p:cNvSpPr/>
          <p:nvPr/>
        </p:nvSpPr>
        <p:spPr>
          <a:xfrm>
            <a:off x="0" y="0"/>
            <a:ext cx="2244952" cy="6858000"/>
          </a:xfrm>
          <a:prstGeom prst="rect">
            <a:avLst/>
          </a:prstGeom>
          <a:blipFill>
            <a:blip r:embed="rId2">
              <a:alphaModFix/>
            </a:blip>
            <a:tile sx="100000" sy="100000" algn="ctr"/>
          </a:blip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1">
            <a:extLst>
              <a:ext uri="{FF2B5EF4-FFF2-40B4-BE49-F238E27FC236}">
                <a16:creationId xmlns:a16="http://schemas.microsoft.com/office/drawing/2014/main" id="{5109D567-9C67-9D4F-BFA0-FDE86BF5E005}"/>
              </a:ext>
            </a:extLst>
          </p:cNvPr>
          <p:cNvSpPr/>
          <p:nvPr/>
        </p:nvSpPr>
        <p:spPr>
          <a:xfrm>
            <a:off x="1122480" y="1615443"/>
            <a:ext cx="2244952" cy="362712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2">
            <a:extLst>
              <a:ext uri="{FF2B5EF4-FFF2-40B4-BE49-F238E27FC236}">
                <a16:creationId xmlns:a16="http://schemas.microsoft.com/office/drawing/2014/main" id="{527D5521-C357-0448-9204-C5A0DF069C0A}"/>
              </a:ext>
            </a:extLst>
          </p:cNvPr>
          <p:cNvSpPr txBox="1"/>
          <p:nvPr/>
        </p:nvSpPr>
        <p:spPr>
          <a:xfrm>
            <a:off x="1504846" y="2196352"/>
            <a:ext cx="1594704" cy="15163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Wha</a:t>
            </a: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t</a:t>
            </a:r>
            <a:endParaRPr lang="es-ES" sz="3600" b="1" dirty="0">
              <a:solidFill>
                <a:srgbClr val="262626"/>
              </a:solidFill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Is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It</a:t>
            </a:r>
            <a:r>
              <a:rPr lang="es-ES" sz="3600" b="1" dirty="0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?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55AC5C05-6FA7-D448-B79F-1AD802F8B219}"/>
              </a:ext>
            </a:extLst>
          </p:cNvPr>
          <p:cNvSpPr txBox="1"/>
          <p:nvPr/>
        </p:nvSpPr>
        <p:spPr>
          <a:xfrm>
            <a:off x="3782964" y="2196352"/>
            <a:ext cx="3050322" cy="501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 err="1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M</a:t>
            </a:r>
            <a:r>
              <a:rPr lang="es-ES" sz="1600" b="1" dirty="0" err="1">
                <a:solidFill>
                  <a:srgbClr val="000000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assively</a:t>
            </a:r>
            <a:r>
              <a:rPr lang="es-ES" sz="1600" b="1" dirty="0">
                <a:solidFill>
                  <a:srgbClr val="000000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 </a:t>
            </a:r>
            <a:r>
              <a:rPr lang="es-ES" sz="1600" b="1" dirty="0" err="1">
                <a:solidFill>
                  <a:srgbClr val="000000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Tested</a:t>
            </a:r>
            <a:endParaRPr lang="es-ES" sz="1600" b="1" i="0" u="none" strike="noStrike" kern="1200" cap="none" spc="0" baseline="0" dirty="0">
              <a:solidFill>
                <a:srgbClr val="000000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6" name="CuadroTexto 7">
            <a:extLst>
              <a:ext uri="{FF2B5EF4-FFF2-40B4-BE49-F238E27FC236}">
                <a16:creationId xmlns:a16="http://schemas.microsoft.com/office/drawing/2014/main" id="{391C08F2-C534-DE4D-B2D4-07FA5D529BF4}"/>
              </a:ext>
            </a:extLst>
          </p:cNvPr>
          <p:cNvSpPr txBox="1"/>
          <p:nvPr/>
        </p:nvSpPr>
        <p:spPr>
          <a:xfrm>
            <a:off x="3782964" y="2841013"/>
            <a:ext cx="3653256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More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than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14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Million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tests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are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covering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our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code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</p:txBody>
      </p:sp>
      <p:sp>
        <p:nvSpPr>
          <p:cNvPr id="7" name="CuadroTexto 8">
            <a:extLst>
              <a:ext uri="{FF2B5EF4-FFF2-40B4-BE49-F238E27FC236}">
                <a16:creationId xmlns:a16="http://schemas.microsoft.com/office/drawing/2014/main" id="{7E94BBAF-3493-4D48-85D6-160F2775B2F1}"/>
              </a:ext>
            </a:extLst>
          </p:cNvPr>
          <p:cNvSpPr txBox="1"/>
          <p:nvPr/>
        </p:nvSpPr>
        <p:spPr>
          <a:xfrm>
            <a:off x="8295500" y="2196352"/>
            <a:ext cx="2875008" cy="501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Real Reference</a:t>
            </a:r>
          </a:p>
        </p:txBody>
      </p:sp>
      <p:sp>
        <p:nvSpPr>
          <p:cNvPr id="8" name="CuadroTexto 9">
            <a:extLst>
              <a:ext uri="{FF2B5EF4-FFF2-40B4-BE49-F238E27FC236}">
                <a16:creationId xmlns:a16="http://schemas.microsoft.com/office/drawing/2014/main" id="{0BC37617-6F4E-6040-BC6E-732AF3109C64}"/>
              </a:ext>
            </a:extLst>
          </p:cNvPr>
          <p:cNvSpPr txBox="1"/>
          <p:nvPr/>
        </p:nvSpPr>
        <p:spPr>
          <a:xfrm>
            <a:off x="8295500" y="2841013"/>
            <a:ext cx="3605140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WinAPI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, NT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Kernel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: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from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real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usage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to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undocumented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bits and bytes.</a:t>
            </a:r>
          </a:p>
        </p:txBody>
      </p:sp>
      <p:sp>
        <p:nvSpPr>
          <p:cNvPr id="9" name="CuadroTexto 10">
            <a:extLst>
              <a:ext uri="{FF2B5EF4-FFF2-40B4-BE49-F238E27FC236}">
                <a16:creationId xmlns:a16="http://schemas.microsoft.com/office/drawing/2014/main" id="{ED6EC6AB-53D9-7A4F-B33A-64B18762F763}"/>
              </a:ext>
            </a:extLst>
          </p:cNvPr>
          <p:cNvSpPr txBox="1"/>
          <p:nvPr/>
        </p:nvSpPr>
        <p:spPr>
          <a:xfrm>
            <a:off x="3782964" y="4472595"/>
            <a:ext cx="345155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One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of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the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largest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test suites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out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there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.</a:t>
            </a:r>
            <a:endParaRPr lang="es-ES" sz="1400" b="1" i="1" u="none" strike="noStrike" kern="1200" cap="none" spc="0" baseline="0" dirty="0">
              <a:solidFill>
                <a:srgbClr val="2E71BB"/>
              </a:solidFill>
              <a:uFillTx/>
              <a:latin typeface="Open Sans SemiBold" pitchFamily="2"/>
              <a:ea typeface="Open Sans SemiBold" pitchFamily="2"/>
              <a:cs typeface="Open Sans SemiBold" pitchFamily="2"/>
            </a:endParaRPr>
          </a:p>
        </p:txBody>
      </p:sp>
      <p:sp>
        <p:nvSpPr>
          <p:cNvPr id="10" name="CuadroTexto 11">
            <a:extLst>
              <a:ext uri="{FF2B5EF4-FFF2-40B4-BE49-F238E27FC236}">
                <a16:creationId xmlns:a16="http://schemas.microsoft.com/office/drawing/2014/main" id="{FF622294-1985-3D4A-94F8-3F0A723EC68C}"/>
              </a:ext>
            </a:extLst>
          </p:cNvPr>
          <p:cNvSpPr txBox="1"/>
          <p:nvPr/>
        </p:nvSpPr>
        <p:spPr>
          <a:xfrm>
            <a:off x="8295500" y="4472595"/>
            <a:ext cx="3451558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>
                <a:solidFill>
                  <a:srgbClr val="000000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Drivers and SW </a:t>
            </a:r>
            <a:r>
              <a:rPr lang="es-ES" sz="1400" b="1" i="1" dirty="0" err="1">
                <a:solidFill>
                  <a:srgbClr val="000000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implementation</a:t>
            </a:r>
            <a:r>
              <a:rPr lang="es-ES" sz="1400" b="1" i="1" dirty="0">
                <a:solidFill>
                  <a:srgbClr val="000000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000000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reference</a:t>
            </a:r>
            <a:r>
              <a:rPr lang="es-ES" sz="1400" b="1" i="1" dirty="0">
                <a:solidFill>
                  <a:srgbClr val="000000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.</a:t>
            </a:r>
            <a:endParaRPr lang="es-ES" sz="1400" b="0" i="1" u="none" strike="noStrike" kern="1200" cap="none" spc="0" baseline="0" dirty="0">
              <a:solidFill>
                <a:srgbClr val="000000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71404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8">
            <a:extLst>
              <a:ext uri="{FF2B5EF4-FFF2-40B4-BE49-F238E27FC236}">
                <a16:creationId xmlns:a16="http://schemas.microsoft.com/office/drawing/2014/main" id="{5CD94346-F194-924F-B68B-75328A16D6CD}"/>
              </a:ext>
            </a:extLst>
          </p:cNvPr>
          <p:cNvSpPr/>
          <p:nvPr/>
        </p:nvSpPr>
        <p:spPr>
          <a:xfrm>
            <a:off x="0" y="3200400"/>
            <a:ext cx="5215280" cy="3657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FB4E66E6-1466-E24C-9D91-360581EC8C35}"/>
              </a:ext>
            </a:extLst>
          </p:cNvPr>
          <p:cNvSpPr/>
          <p:nvPr/>
        </p:nvSpPr>
        <p:spPr>
          <a:xfrm>
            <a:off x="5215280" y="0"/>
            <a:ext cx="6976725" cy="3200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AF12DF53-C051-6A41-9019-740F18D17A42}"/>
              </a:ext>
            </a:extLst>
          </p:cNvPr>
          <p:cNvSpPr txBox="1"/>
          <p:nvPr/>
        </p:nvSpPr>
        <p:spPr>
          <a:xfrm>
            <a:off x="1198211" y="842043"/>
            <a:ext cx="2818866" cy="10418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Massively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Tested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054D87EE-0C15-9543-BE34-5B1C20AD16A2}"/>
              </a:ext>
            </a:extLst>
          </p:cNvPr>
          <p:cNvSpPr txBox="1"/>
          <p:nvPr/>
        </p:nvSpPr>
        <p:spPr>
          <a:xfrm>
            <a:off x="6358070" y="3735964"/>
            <a:ext cx="4944179" cy="116955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Understanding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how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Windows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works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Testing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against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Fix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and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Repeat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FFE37E66-DBD0-A447-A7F3-B861AB4900CF}"/>
              </a:ext>
            </a:extLst>
          </p:cNvPr>
          <p:cNvSpPr txBox="1"/>
          <p:nvPr/>
        </p:nvSpPr>
        <p:spPr>
          <a:xfrm>
            <a:off x="6358070" y="5225631"/>
            <a:ext cx="4671194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Avoiding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Regressions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.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Avoiding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legal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issues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400" b="1" i="1" u="none" strike="noStrike" kern="1200" cap="none" spc="0" baseline="0" dirty="0">
              <a:solidFill>
                <a:srgbClr val="2E71BB"/>
              </a:solidFill>
              <a:uFillTx/>
              <a:latin typeface="Open Sans SemiBold" pitchFamily="2"/>
              <a:ea typeface="Open Sans SemiBold" pitchFamily="2"/>
              <a:cs typeface="Open Sans SemiBold" pitchFamily="2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https://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reactos.org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/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testman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/</a:t>
            </a:r>
            <a:endParaRPr lang="es-ES" sz="1400" b="1" i="1" u="none" strike="noStrike" kern="1200" cap="none" spc="0" baseline="0" dirty="0">
              <a:solidFill>
                <a:srgbClr val="2E71BB"/>
              </a:solidFill>
              <a:uFillTx/>
              <a:latin typeface="Open Sans SemiBold" pitchFamily="2"/>
              <a:ea typeface="Open Sans SemiBold" pitchFamily="2"/>
              <a:cs typeface="Open Sans SemiBold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9432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8">
            <a:extLst>
              <a:ext uri="{FF2B5EF4-FFF2-40B4-BE49-F238E27FC236}">
                <a16:creationId xmlns:a16="http://schemas.microsoft.com/office/drawing/2014/main" id="{5CD94346-F194-924F-B68B-75328A16D6CD}"/>
              </a:ext>
            </a:extLst>
          </p:cNvPr>
          <p:cNvSpPr/>
          <p:nvPr/>
        </p:nvSpPr>
        <p:spPr>
          <a:xfrm>
            <a:off x="0" y="3200400"/>
            <a:ext cx="5215280" cy="3657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FB4E66E6-1466-E24C-9D91-360581EC8C35}"/>
              </a:ext>
            </a:extLst>
          </p:cNvPr>
          <p:cNvSpPr/>
          <p:nvPr/>
        </p:nvSpPr>
        <p:spPr>
          <a:xfrm>
            <a:off x="5215280" y="0"/>
            <a:ext cx="6976725" cy="3200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AF12DF53-C051-6A41-9019-740F18D17A42}"/>
              </a:ext>
            </a:extLst>
          </p:cNvPr>
          <p:cNvSpPr txBox="1"/>
          <p:nvPr/>
        </p:nvSpPr>
        <p:spPr>
          <a:xfrm>
            <a:off x="1198210" y="842043"/>
            <a:ext cx="3139011" cy="10418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Real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Reference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054D87EE-0C15-9543-BE34-5B1C20AD16A2}"/>
              </a:ext>
            </a:extLst>
          </p:cNvPr>
          <p:cNvSpPr txBox="1"/>
          <p:nvPr/>
        </p:nvSpPr>
        <p:spPr>
          <a:xfrm>
            <a:off x="6358070" y="3735964"/>
            <a:ext cx="4944179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Opensource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Drivers: USB,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Filters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Btrfs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….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Opensource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Software: Paint,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Calc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Notepad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Magnify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….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FFE37E66-DBD0-A447-A7F3-B861AB4900CF}"/>
              </a:ext>
            </a:extLst>
          </p:cNvPr>
          <p:cNvSpPr txBox="1"/>
          <p:nvPr/>
        </p:nvSpPr>
        <p:spPr>
          <a:xfrm>
            <a:off x="6358070" y="5610356"/>
            <a:ext cx="467119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A real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reference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for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OS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Developers</a:t>
            </a:r>
            <a:endParaRPr lang="es-ES" sz="1400" b="1" i="1" u="none" strike="noStrike" kern="1200" cap="none" spc="0" baseline="0" dirty="0">
              <a:solidFill>
                <a:srgbClr val="2E71BB"/>
              </a:solidFill>
              <a:uFillTx/>
              <a:latin typeface="Open Sans SemiBold" pitchFamily="2"/>
              <a:ea typeface="Open Sans SemiBold" pitchFamily="2"/>
              <a:cs typeface="Open Sans SemiBold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7828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98429EAE-DE8A-6642-B7C6-3E006944E50D}"/>
              </a:ext>
            </a:extLst>
          </p:cNvPr>
          <p:cNvSpPr/>
          <p:nvPr/>
        </p:nvSpPr>
        <p:spPr>
          <a:xfrm>
            <a:off x="0" y="0"/>
            <a:ext cx="2244952" cy="6858000"/>
          </a:xfrm>
          <a:prstGeom prst="rect">
            <a:avLst/>
          </a:prstGeom>
          <a:blipFill>
            <a:blip r:embed="rId2">
              <a:alphaModFix/>
            </a:blip>
            <a:tile sx="100000" sy="100000" algn="ctr"/>
          </a:blip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1">
            <a:extLst>
              <a:ext uri="{FF2B5EF4-FFF2-40B4-BE49-F238E27FC236}">
                <a16:creationId xmlns:a16="http://schemas.microsoft.com/office/drawing/2014/main" id="{5109D567-9C67-9D4F-BFA0-FDE86BF5E005}"/>
              </a:ext>
            </a:extLst>
          </p:cNvPr>
          <p:cNvSpPr/>
          <p:nvPr/>
        </p:nvSpPr>
        <p:spPr>
          <a:xfrm>
            <a:off x="1122480" y="1615443"/>
            <a:ext cx="2244952" cy="362712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2">
            <a:extLst>
              <a:ext uri="{FF2B5EF4-FFF2-40B4-BE49-F238E27FC236}">
                <a16:creationId xmlns:a16="http://schemas.microsoft.com/office/drawing/2014/main" id="{527D5521-C357-0448-9204-C5A0DF069C0A}"/>
              </a:ext>
            </a:extLst>
          </p:cNvPr>
          <p:cNvSpPr txBox="1"/>
          <p:nvPr/>
        </p:nvSpPr>
        <p:spPr>
          <a:xfrm>
            <a:off x="1504846" y="2196352"/>
            <a:ext cx="1594704" cy="15163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Wha</a:t>
            </a: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t</a:t>
            </a:r>
            <a:endParaRPr lang="es-ES" sz="3600" b="1" dirty="0">
              <a:solidFill>
                <a:srgbClr val="262626"/>
              </a:solidFill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Is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It</a:t>
            </a:r>
            <a:r>
              <a:rPr lang="es-ES" sz="3600" b="1" dirty="0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?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55AC5C05-6FA7-D448-B79F-1AD802F8B219}"/>
              </a:ext>
            </a:extLst>
          </p:cNvPr>
          <p:cNvSpPr txBox="1"/>
          <p:nvPr/>
        </p:nvSpPr>
        <p:spPr>
          <a:xfrm>
            <a:off x="3782964" y="2196352"/>
            <a:ext cx="3050322" cy="501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 err="1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Ugly</a:t>
            </a: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 and </a:t>
            </a:r>
            <a:r>
              <a:rPr lang="es-ES" sz="1600" b="1" i="0" u="none" strike="noStrike" kern="1200" cap="none" spc="0" baseline="0" dirty="0" err="1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Beautiful</a:t>
            </a:r>
            <a:endParaRPr lang="es-ES" sz="1600" b="1" i="0" u="none" strike="noStrike" kern="1200" cap="none" spc="0" baseline="0" dirty="0">
              <a:solidFill>
                <a:srgbClr val="000000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6" name="CuadroTexto 7">
            <a:extLst>
              <a:ext uri="{FF2B5EF4-FFF2-40B4-BE49-F238E27FC236}">
                <a16:creationId xmlns:a16="http://schemas.microsoft.com/office/drawing/2014/main" id="{391C08F2-C534-DE4D-B2D4-07FA5D529BF4}"/>
              </a:ext>
            </a:extLst>
          </p:cNvPr>
          <p:cNvSpPr txBox="1"/>
          <p:nvPr/>
        </p:nvSpPr>
        <p:spPr>
          <a:xfrm>
            <a:off x="3782964" y="2841013"/>
            <a:ext cx="3653256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Themes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are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available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to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make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it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as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Ugly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or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Beautiful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as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you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wish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  <a:endParaRPr lang="es-ES" sz="1400" b="0" i="0" u="none" strike="noStrike" kern="1200" cap="none" spc="0" baseline="0" dirty="0">
              <a:solidFill>
                <a:srgbClr val="262626"/>
              </a:solidFill>
              <a:uFillTx/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7" name="CuadroTexto 8">
            <a:extLst>
              <a:ext uri="{FF2B5EF4-FFF2-40B4-BE49-F238E27FC236}">
                <a16:creationId xmlns:a16="http://schemas.microsoft.com/office/drawing/2014/main" id="{7E94BBAF-3493-4D48-85D6-160F2775B2F1}"/>
              </a:ext>
            </a:extLst>
          </p:cNvPr>
          <p:cNvSpPr txBox="1"/>
          <p:nvPr/>
        </p:nvSpPr>
        <p:spPr>
          <a:xfrm>
            <a:off x="8295500" y="2196352"/>
            <a:ext cx="2875008" cy="501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 err="1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Alpha</a:t>
            </a:r>
            <a:endParaRPr lang="es-ES" sz="1600" b="1" i="0" u="none" strike="noStrike" kern="1200" cap="none" spc="0" baseline="0" dirty="0">
              <a:solidFill>
                <a:srgbClr val="000000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8" name="CuadroTexto 9">
            <a:extLst>
              <a:ext uri="{FF2B5EF4-FFF2-40B4-BE49-F238E27FC236}">
                <a16:creationId xmlns:a16="http://schemas.microsoft.com/office/drawing/2014/main" id="{0BC37617-6F4E-6040-BC6E-732AF3109C64}"/>
              </a:ext>
            </a:extLst>
          </p:cNvPr>
          <p:cNvSpPr txBox="1"/>
          <p:nvPr/>
        </p:nvSpPr>
        <p:spPr>
          <a:xfrm>
            <a:off x="8295500" y="2841013"/>
            <a:ext cx="360514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Slowly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but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steady</a:t>
            </a:r>
            <a:endParaRPr lang="es-ES" sz="1400" b="0" i="0" u="none" strike="noStrike" kern="1200" cap="none" spc="0" baseline="0" dirty="0">
              <a:solidFill>
                <a:srgbClr val="262626"/>
              </a:solidFill>
              <a:uFillTx/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9" name="CuadroTexto 10">
            <a:extLst>
              <a:ext uri="{FF2B5EF4-FFF2-40B4-BE49-F238E27FC236}">
                <a16:creationId xmlns:a16="http://schemas.microsoft.com/office/drawing/2014/main" id="{ED6EC6AB-53D9-7A4F-B33A-64B18762F763}"/>
              </a:ext>
            </a:extLst>
          </p:cNvPr>
          <p:cNvSpPr txBox="1"/>
          <p:nvPr/>
        </p:nvSpPr>
        <p:spPr>
          <a:xfrm>
            <a:off x="3782964" y="4472595"/>
            <a:ext cx="345155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MsStyles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;)</a:t>
            </a:r>
            <a:endParaRPr lang="es-ES" sz="1400" b="1" i="1" u="none" strike="noStrike" kern="1200" cap="none" spc="0" baseline="0" dirty="0">
              <a:solidFill>
                <a:srgbClr val="2E71BB"/>
              </a:solidFill>
              <a:uFillTx/>
              <a:latin typeface="Open Sans SemiBold" pitchFamily="2"/>
              <a:ea typeface="Open Sans SemiBold" pitchFamily="2"/>
              <a:cs typeface="Open Sans SemiBold" pitchFamily="2"/>
            </a:endParaRPr>
          </a:p>
        </p:txBody>
      </p:sp>
      <p:sp>
        <p:nvSpPr>
          <p:cNvPr id="10" name="CuadroTexto 11">
            <a:extLst>
              <a:ext uri="{FF2B5EF4-FFF2-40B4-BE49-F238E27FC236}">
                <a16:creationId xmlns:a16="http://schemas.microsoft.com/office/drawing/2014/main" id="{FF622294-1985-3D4A-94F8-3F0A723EC68C}"/>
              </a:ext>
            </a:extLst>
          </p:cNvPr>
          <p:cNvSpPr txBox="1"/>
          <p:nvPr/>
        </p:nvSpPr>
        <p:spPr>
          <a:xfrm>
            <a:off x="8295500" y="4472595"/>
            <a:ext cx="345155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Any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help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is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welcome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  <a:sym typeface="Wingdings" pitchFamily="2" charset="2"/>
              </a:rPr>
              <a:t></a:t>
            </a:r>
            <a:endParaRPr lang="es-ES" sz="1400" b="0" i="1" u="none" strike="noStrike" kern="1200" cap="none" spc="0" baseline="0" dirty="0">
              <a:solidFill>
                <a:srgbClr val="000000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8389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8">
            <a:extLst>
              <a:ext uri="{FF2B5EF4-FFF2-40B4-BE49-F238E27FC236}">
                <a16:creationId xmlns:a16="http://schemas.microsoft.com/office/drawing/2014/main" id="{5CD94346-F194-924F-B68B-75328A16D6CD}"/>
              </a:ext>
            </a:extLst>
          </p:cNvPr>
          <p:cNvSpPr/>
          <p:nvPr/>
        </p:nvSpPr>
        <p:spPr>
          <a:xfrm>
            <a:off x="0" y="3200400"/>
            <a:ext cx="5215280" cy="3657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FB4E66E6-1466-E24C-9D91-360581EC8C35}"/>
              </a:ext>
            </a:extLst>
          </p:cNvPr>
          <p:cNvSpPr/>
          <p:nvPr/>
        </p:nvSpPr>
        <p:spPr>
          <a:xfrm>
            <a:off x="5215280" y="0"/>
            <a:ext cx="6976725" cy="3200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AF12DF53-C051-6A41-9019-740F18D17A42}"/>
              </a:ext>
            </a:extLst>
          </p:cNvPr>
          <p:cNvSpPr txBox="1"/>
          <p:nvPr/>
        </p:nvSpPr>
        <p:spPr>
          <a:xfrm>
            <a:off x="1198211" y="842043"/>
            <a:ext cx="2818866" cy="10418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Ugly</a:t>
            </a:r>
            <a:r>
              <a:rPr lang="es-ES" sz="3600" b="1" i="0" u="none" strike="noStrike" kern="1200" cap="none" spc="0" baseline="0" dirty="0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 and </a:t>
            </a: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Beautiful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054D87EE-0C15-9543-BE34-5B1C20AD16A2}"/>
              </a:ext>
            </a:extLst>
          </p:cNvPr>
          <p:cNvSpPr txBox="1"/>
          <p:nvPr/>
        </p:nvSpPr>
        <p:spPr>
          <a:xfrm>
            <a:off x="6358070" y="3735964"/>
            <a:ext cx="494417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supports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MsStyles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FFE37E66-DBD0-A447-A7F3-B861AB4900CF}"/>
              </a:ext>
            </a:extLst>
          </p:cNvPr>
          <p:cNvSpPr txBox="1"/>
          <p:nvPr/>
        </p:nvSpPr>
        <p:spPr>
          <a:xfrm>
            <a:off x="6358070" y="5225631"/>
            <a:ext cx="467119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Classic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or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not-Classic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: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That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is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the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question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148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8">
            <a:extLst>
              <a:ext uri="{FF2B5EF4-FFF2-40B4-BE49-F238E27FC236}">
                <a16:creationId xmlns:a16="http://schemas.microsoft.com/office/drawing/2014/main" id="{5CD94346-F194-924F-B68B-75328A16D6CD}"/>
              </a:ext>
            </a:extLst>
          </p:cNvPr>
          <p:cNvSpPr/>
          <p:nvPr/>
        </p:nvSpPr>
        <p:spPr>
          <a:xfrm>
            <a:off x="0" y="3200400"/>
            <a:ext cx="5215280" cy="3657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FB4E66E6-1466-E24C-9D91-360581EC8C35}"/>
              </a:ext>
            </a:extLst>
          </p:cNvPr>
          <p:cNvSpPr/>
          <p:nvPr/>
        </p:nvSpPr>
        <p:spPr>
          <a:xfrm>
            <a:off x="5215280" y="0"/>
            <a:ext cx="6976725" cy="3200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AF12DF53-C051-6A41-9019-740F18D17A42}"/>
              </a:ext>
            </a:extLst>
          </p:cNvPr>
          <p:cNvSpPr txBox="1"/>
          <p:nvPr/>
        </p:nvSpPr>
        <p:spPr>
          <a:xfrm>
            <a:off x="1198210" y="842043"/>
            <a:ext cx="3139011" cy="567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Alpha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054D87EE-0C15-9543-BE34-5B1C20AD16A2}"/>
              </a:ext>
            </a:extLst>
          </p:cNvPr>
          <p:cNvSpPr txBox="1"/>
          <p:nvPr/>
        </p:nvSpPr>
        <p:spPr>
          <a:xfrm>
            <a:off x="6358070" y="3735964"/>
            <a:ext cx="4944179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Still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”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some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”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work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to be done…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Time to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move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into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the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“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What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is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being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done”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part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!</a:t>
            </a: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FFE37E66-DBD0-A447-A7F3-B861AB4900CF}"/>
              </a:ext>
            </a:extLst>
          </p:cNvPr>
          <p:cNvSpPr txBox="1"/>
          <p:nvPr/>
        </p:nvSpPr>
        <p:spPr>
          <a:xfrm>
            <a:off x="6358070" y="5610356"/>
            <a:ext cx="4671194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Yes.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It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will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crash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and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kill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several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dozens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of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Kittens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u="none" strike="noStrike" kern="1200" cap="none" spc="0" baseline="0" dirty="0" err="1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Please</a:t>
            </a: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be </a:t>
            </a:r>
            <a:r>
              <a:rPr lang="es-ES" sz="1400" b="1" i="1" u="none" strike="noStrike" kern="1200" cap="none" spc="0" baseline="0" dirty="0" err="1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aware</a:t>
            </a: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38060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7D8D7FF4-A019-BB4D-9AFB-A4D3D9458F13}"/>
              </a:ext>
            </a:extLst>
          </p:cNvPr>
          <p:cNvSpPr/>
          <p:nvPr/>
        </p:nvSpPr>
        <p:spPr>
          <a:xfrm>
            <a:off x="0" y="0"/>
            <a:ext cx="6096003" cy="6858000"/>
          </a:xfrm>
          <a:prstGeom prst="rect">
            <a:avLst/>
          </a:prstGeom>
          <a:blipFill>
            <a:blip r:embed="rId2">
              <a:alphaModFix/>
            </a:blip>
            <a:stretch>
              <a:fillRect/>
            </a:stretch>
          </a:blip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redondeado 4">
            <a:extLst>
              <a:ext uri="{FF2B5EF4-FFF2-40B4-BE49-F238E27FC236}">
                <a16:creationId xmlns:a16="http://schemas.microsoft.com/office/drawing/2014/main" id="{6DFD1A1F-1B21-3A45-B361-A23058A5ADA2}"/>
              </a:ext>
            </a:extLst>
          </p:cNvPr>
          <p:cNvSpPr/>
          <p:nvPr/>
        </p:nvSpPr>
        <p:spPr>
          <a:xfrm>
            <a:off x="3698235" y="1706883"/>
            <a:ext cx="4795515" cy="2814322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B475F78-5D64-194E-BF53-248CE17F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689472" y="2338102"/>
            <a:ext cx="2813051" cy="155186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4">
            <a:extLst>
              <a:ext uri="{FF2B5EF4-FFF2-40B4-BE49-F238E27FC236}">
                <a16:creationId xmlns:a16="http://schemas.microsoft.com/office/drawing/2014/main" id="{B00AB0FD-2AD7-EC45-B2B8-561FCA1E51CD}"/>
              </a:ext>
            </a:extLst>
          </p:cNvPr>
          <p:cNvSpPr/>
          <p:nvPr/>
        </p:nvSpPr>
        <p:spPr>
          <a:xfrm>
            <a:off x="1605284" y="1107438"/>
            <a:ext cx="4795515" cy="464312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blipFill>
            <a:blip r:embed="rId2">
              <a:alphaModFix/>
            </a:blip>
            <a:tile sx="60000" sy="80000" algn="b"/>
          </a:blipFill>
          <a:ln cap="flat">
            <a:noFill/>
            <a:prstDash val="solid"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Onda 6">
            <a:extLst>
              <a:ext uri="{FF2B5EF4-FFF2-40B4-BE49-F238E27FC236}">
                <a16:creationId xmlns:a16="http://schemas.microsoft.com/office/drawing/2014/main" id="{C31F34F3-64DC-2C4E-A624-476FF849E21C}"/>
              </a:ext>
            </a:extLst>
          </p:cNvPr>
          <p:cNvSpPr/>
          <p:nvPr/>
        </p:nvSpPr>
        <p:spPr>
          <a:xfrm rot="5400013">
            <a:off x="-1502076" y="211766"/>
            <a:ext cx="7061197" cy="637351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868163"/>
              <a:gd name="f7" fmla="val 6234464"/>
              <a:gd name="f8" fmla="val 20319"/>
              <a:gd name="f9" fmla="val 74318"/>
              <a:gd name="f10" fmla="val 958429"/>
              <a:gd name="f11" fmla="val -233868"/>
              <a:gd name="f12" fmla="val 2123449"/>
              <a:gd name="f13" fmla="val 480718"/>
              <a:gd name="f14" fmla="val 2987043"/>
              <a:gd name="f15" fmla="val 1039518"/>
              <a:gd name="f16" fmla="val 4521206"/>
              <a:gd name="f17" fmla="val 1943758"/>
              <a:gd name="f18" fmla="val 5875873"/>
              <a:gd name="f19" fmla="val 924372"/>
              <a:gd name="f20" fmla="val 6858003"/>
              <a:gd name="f21" fmla="val 104798"/>
              <a:gd name="f22" fmla="val 6861390"/>
              <a:gd name="f23" fmla="val 2136799"/>
              <a:gd name="f24" fmla="val 6864776"/>
              <a:gd name="f25" fmla="val 4168800"/>
              <a:gd name="f26" fmla="val 6200801"/>
              <a:gd name="f27" fmla="val 4409443"/>
              <a:gd name="f28" fmla="val 6227894"/>
              <a:gd name="f29" fmla="val 3759200"/>
              <a:gd name="f30" fmla="val 6265145"/>
              <a:gd name="f31" fmla="val 6190638"/>
              <a:gd name="f32" fmla="val 3386"/>
              <a:gd name="f33" fmla="val 4510851"/>
              <a:gd name="f34" fmla="val 16933"/>
              <a:gd name="f35" fmla="val 1754105"/>
              <a:gd name="f36" fmla="+- 0 0 -90"/>
              <a:gd name="f37" fmla="*/ f3 1 6868163"/>
              <a:gd name="f38" fmla="*/ f4 1 6234464"/>
              <a:gd name="f39" fmla="val f5"/>
              <a:gd name="f40" fmla="val f6"/>
              <a:gd name="f41" fmla="val f7"/>
              <a:gd name="f42" fmla="*/ f36 f0 1"/>
              <a:gd name="f43" fmla="+- f41 0 f39"/>
              <a:gd name="f44" fmla="+- f40 0 f39"/>
              <a:gd name="f45" fmla="*/ f42 1 f2"/>
              <a:gd name="f46" fmla="*/ f44 1 6868163"/>
              <a:gd name="f47" fmla="*/ f43 1 6234464"/>
              <a:gd name="f48" fmla="*/ 20319 f44 1"/>
              <a:gd name="f49" fmla="*/ 6858003 f44 1"/>
              <a:gd name="f50" fmla="*/ 6868163 f44 1"/>
              <a:gd name="f51" fmla="*/ 0 f44 1"/>
              <a:gd name="f52" fmla="*/ 2987043 f44 1"/>
              <a:gd name="f53" fmla="*/ 74318 f43 1"/>
              <a:gd name="f54" fmla="*/ 1039518 f43 1"/>
              <a:gd name="f55" fmla="*/ 104798 f43 1"/>
              <a:gd name="f56" fmla="*/ 6200801 f43 1"/>
              <a:gd name="f57" fmla="*/ 6190638 f43 1"/>
              <a:gd name="f58" fmla="+- f45 0 f1"/>
              <a:gd name="f59" fmla="*/ f48 1 6868163"/>
              <a:gd name="f60" fmla="*/ f49 1 6868163"/>
              <a:gd name="f61" fmla="*/ f50 1 6868163"/>
              <a:gd name="f62" fmla="*/ f51 1 6868163"/>
              <a:gd name="f63" fmla="*/ f52 1 6868163"/>
              <a:gd name="f64" fmla="*/ f53 1 6234464"/>
              <a:gd name="f65" fmla="*/ f54 1 6234464"/>
              <a:gd name="f66" fmla="*/ f55 1 6234464"/>
              <a:gd name="f67" fmla="*/ f56 1 6234464"/>
              <a:gd name="f68" fmla="*/ f57 1 6234464"/>
              <a:gd name="f69" fmla="*/ f39 1 f46"/>
              <a:gd name="f70" fmla="*/ f40 1 f46"/>
              <a:gd name="f71" fmla="*/ f39 1 f47"/>
              <a:gd name="f72" fmla="*/ f41 1 f47"/>
              <a:gd name="f73" fmla="*/ f59 1 f46"/>
              <a:gd name="f74" fmla="*/ f64 1 f47"/>
              <a:gd name="f75" fmla="*/ f63 1 f46"/>
              <a:gd name="f76" fmla="*/ f65 1 f47"/>
              <a:gd name="f77" fmla="*/ f60 1 f46"/>
              <a:gd name="f78" fmla="*/ f66 1 f47"/>
              <a:gd name="f79" fmla="*/ f61 1 f46"/>
              <a:gd name="f80" fmla="*/ f67 1 f47"/>
              <a:gd name="f81" fmla="*/ f62 1 f46"/>
              <a:gd name="f82" fmla="*/ f68 1 f47"/>
              <a:gd name="f83" fmla="*/ f69 f37 1"/>
              <a:gd name="f84" fmla="*/ f70 f37 1"/>
              <a:gd name="f85" fmla="*/ f72 f38 1"/>
              <a:gd name="f86" fmla="*/ f71 f38 1"/>
              <a:gd name="f87" fmla="*/ f73 f37 1"/>
              <a:gd name="f88" fmla="*/ f74 f38 1"/>
              <a:gd name="f89" fmla="*/ f75 f37 1"/>
              <a:gd name="f90" fmla="*/ f76 f38 1"/>
              <a:gd name="f91" fmla="*/ f77 f37 1"/>
              <a:gd name="f92" fmla="*/ f78 f38 1"/>
              <a:gd name="f93" fmla="*/ f79 f37 1"/>
              <a:gd name="f94" fmla="*/ f80 f38 1"/>
              <a:gd name="f95" fmla="*/ f81 f37 1"/>
              <a:gd name="f96" fmla="*/ f82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8">
                <a:pos x="f87" y="f88"/>
              </a:cxn>
              <a:cxn ang="f58">
                <a:pos x="f89" y="f90"/>
              </a:cxn>
              <a:cxn ang="f58">
                <a:pos x="f91" y="f92"/>
              </a:cxn>
              <a:cxn ang="f58">
                <a:pos x="f93" y="f94"/>
              </a:cxn>
              <a:cxn ang="f58">
                <a:pos x="f95" y="f96"/>
              </a:cxn>
              <a:cxn ang="f58">
                <a:pos x="f87" y="f88"/>
              </a:cxn>
            </a:cxnLst>
            <a:rect l="f83" t="f86" r="f84" b="f85"/>
            <a:pathLst>
              <a:path w="6868163" h="6234464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cubicBezTo>
                  <a:pt x="f22" y="f23"/>
                  <a:pt x="f24" y="f25"/>
                  <a:pt x="f6" y="f26"/>
                </a:cubicBezTo>
                <a:cubicBezTo>
                  <a:pt x="f27" y="f28"/>
                  <a:pt x="f29" y="f30"/>
                  <a:pt x="f5" y="f31"/>
                </a:cubicBezTo>
                <a:cubicBezTo>
                  <a:pt x="f32" y="f33"/>
                  <a:pt x="f34" y="f35"/>
                  <a:pt x="f8" y="f9"/>
                </a:cubicBezTo>
                <a:close/>
              </a:path>
            </a:pathLst>
          </a:custGeom>
          <a:blipFill dpi="0" rotWithShape="0">
            <a:blip r:embed="rId3">
              <a:alphaModFix/>
            </a:blip>
            <a:srcRect/>
            <a:tile tx="0" ty="0" sx="100000" sy="100000" flip="none" algn="tl"/>
          </a:blipFill>
          <a:ln w="76196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8041CA9E-6E8E-EA4E-B42D-BF536ADC3EE4}"/>
              </a:ext>
            </a:extLst>
          </p:cNvPr>
          <p:cNvSpPr txBox="1"/>
          <p:nvPr/>
        </p:nvSpPr>
        <p:spPr>
          <a:xfrm>
            <a:off x="8989356" y="739831"/>
            <a:ext cx="2871234" cy="7335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ts val="248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1" i="0" u="none" strike="noStrike" kern="1200" cap="none" spc="-150" baseline="0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Welcome To</a:t>
            </a:r>
          </a:p>
          <a:p>
            <a:pPr marL="0" marR="0" lvl="0" indent="0" algn="r" defTabSz="914400" rtl="0" fontAlgn="auto" hangingPunct="1">
              <a:lnSpc>
                <a:spcPts val="248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2400" b="1" i="0" u="none" strike="noStrike" kern="1200" cap="none" spc="-150" baseline="0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Presentation</a:t>
            </a:r>
            <a:r>
              <a:rPr lang="es-ES" sz="2400" b="1" i="0" u="none" strike="noStrike" kern="1200" cap="none" spc="0" baseline="0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	</a:t>
            </a:r>
          </a:p>
        </p:txBody>
      </p:sp>
      <p:sp>
        <p:nvSpPr>
          <p:cNvPr id="6" name="CuadroTexto 7">
            <a:extLst>
              <a:ext uri="{FF2B5EF4-FFF2-40B4-BE49-F238E27FC236}">
                <a16:creationId xmlns:a16="http://schemas.microsoft.com/office/drawing/2014/main" id="{84F4786D-E408-0443-88BA-CC568920893F}"/>
              </a:ext>
            </a:extLst>
          </p:cNvPr>
          <p:cNvSpPr txBox="1"/>
          <p:nvPr/>
        </p:nvSpPr>
        <p:spPr>
          <a:xfrm>
            <a:off x="7705164" y="1835722"/>
            <a:ext cx="4155426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: 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400" b="1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W</a:t>
            </a:r>
            <a:r>
              <a:rPr lang="es-ES" sz="14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hat</a:t>
            </a:r>
            <a:r>
              <a:rPr lang="es-ES" sz="1400" b="1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is</a:t>
            </a:r>
            <a:r>
              <a:rPr lang="es-ES" sz="1400" b="1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it</a:t>
            </a:r>
            <a:r>
              <a:rPr lang="es-ES" sz="1400" b="1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? 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What</a:t>
            </a:r>
            <a:r>
              <a:rPr lang="es-ES" sz="1400" b="1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can </a:t>
            </a:r>
            <a:r>
              <a:rPr lang="es-ES" sz="14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it</a:t>
            </a:r>
            <a:r>
              <a:rPr lang="es-ES" sz="1400" b="1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do? 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What’s</a:t>
            </a:r>
            <a:r>
              <a:rPr lang="es-ES" sz="1400" b="1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in </a:t>
            </a:r>
            <a:r>
              <a:rPr lang="es-ES" sz="1400" b="1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the</a:t>
            </a:r>
            <a:r>
              <a:rPr lang="es-ES" sz="1400" b="1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Works?</a:t>
            </a:r>
            <a:endParaRPr lang="es-ES" sz="1400" b="1" i="0" u="none" strike="noStrike" kern="1200" cap="none" spc="0" baseline="0" dirty="0">
              <a:solidFill>
                <a:srgbClr val="262626"/>
              </a:solidFill>
              <a:uFillTx/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400" b="0" i="0" u="none" strike="noStrike" kern="1200" cap="none" spc="0" baseline="0" dirty="0">
              <a:solidFill>
                <a:srgbClr val="262626"/>
              </a:solidFill>
              <a:uFillTx/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CC62F6E7-8D8A-D344-85C5-5E70FFCCFFB5}"/>
              </a:ext>
            </a:extLst>
          </p:cNvPr>
          <p:cNvSpPr txBox="1"/>
          <p:nvPr/>
        </p:nvSpPr>
        <p:spPr>
          <a:xfrm>
            <a:off x="7705164" y="3926991"/>
            <a:ext cx="415542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 err="1">
                <a:solidFill>
                  <a:srgbClr val="2E71BB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b="0" i="0" u="none" strike="noStrike" kern="1200" cap="none" spc="0" baseline="0" dirty="0">
                <a:solidFill>
                  <a:srgbClr val="2E71BB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b="0" i="0" u="none" strike="noStrike" kern="1200" cap="none" spc="0" baseline="0" dirty="0" err="1">
                <a:solidFill>
                  <a:srgbClr val="2E71BB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the</a:t>
            </a:r>
            <a:r>
              <a:rPr lang="es-ES" sz="1400" b="0" i="0" u="none" strike="noStrike" kern="1200" cap="none" spc="0" baseline="0" dirty="0">
                <a:solidFill>
                  <a:srgbClr val="2E71BB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E71BB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opensource</a:t>
            </a:r>
            <a:r>
              <a:rPr lang="es-ES" sz="1400" b="0" i="0" u="none" strike="noStrike" kern="1200" cap="none" spc="0" baseline="0" dirty="0">
                <a:solidFill>
                  <a:srgbClr val="2E71BB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Windows™ clone.</a:t>
            </a:r>
            <a:endParaRPr lang="es-ES" sz="1400" b="0" i="0" u="none" strike="noStrike" kern="1200" cap="none" spc="0" baseline="0" dirty="0">
              <a:solidFill>
                <a:srgbClr val="262626"/>
              </a:solidFill>
              <a:uFillTx/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pic>
        <p:nvPicPr>
          <p:cNvPr id="8" name="Imagen 14">
            <a:extLst>
              <a:ext uri="{FF2B5EF4-FFF2-40B4-BE49-F238E27FC236}">
                <a16:creationId xmlns:a16="http://schemas.microsoft.com/office/drawing/2014/main" id="{DC54818F-9707-9B4D-ADE5-209A6FED8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74" y="2468569"/>
            <a:ext cx="4122801" cy="291684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98429EAE-DE8A-6642-B7C6-3E006944E50D}"/>
              </a:ext>
            </a:extLst>
          </p:cNvPr>
          <p:cNvSpPr/>
          <p:nvPr/>
        </p:nvSpPr>
        <p:spPr>
          <a:xfrm>
            <a:off x="0" y="0"/>
            <a:ext cx="2244952" cy="6858000"/>
          </a:xfrm>
          <a:prstGeom prst="rect">
            <a:avLst/>
          </a:prstGeom>
          <a:blipFill>
            <a:blip r:embed="rId2">
              <a:alphaModFix/>
            </a:blip>
            <a:tile sx="100000" sy="100000" algn="ctr"/>
          </a:blip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1">
            <a:extLst>
              <a:ext uri="{FF2B5EF4-FFF2-40B4-BE49-F238E27FC236}">
                <a16:creationId xmlns:a16="http://schemas.microsoft.com/office/drawing/2014/main" id="{5109D567-9C67-9D4F-BFA0-FDE86BF5E005}"/>
              </a:ext>
            </a:extLst>
          </p:cNvPr>
          <p:cNvSpPr/>
          <p:nvPr/>
        </p:nvSpPr>
        <p:spPr>
          <a:xfrm>
            <a:off x="1122480" y="1615443"/>
            <a:ext cx="2244952" cy="362712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2">
            <a:extLst>
              <a:ext uri="{FF2B5EF4-FFF2-40B4-BE49-F238E27FC236}">
                <a16:creationId xmlns:a16="http://schemas.microsoft.com/office/drawing/2014/main" id="{527D5521-C357-0448-9204-C5A0DF069C0A}"/>
              </a:ext>
            </a:extLst>
          </p:cNvPr>
          <p:cNvSpPr txBox="1"/>
          <p:nvPr/>
        </p:nvSpPr>
        <p:spPr>
          <a:xfrm>
            <a:off x="1504846" y="2196352"/>
            <a:ext cx="1594704" cy="15163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Wha</a:t>
            </a: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t</a:t>
            </a:r>
            <a:endParaRPr lang="es-ES" sz="3600" b="1" dirty="0">
              <a:solidFill>
                <a:srgbClr val="262626"/>
              </a:solidFill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Is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It</a:t>
            </a:r>
            <a:r>
              <a:rPr lang="es-ES" sz="3600" b="1" dirty="0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?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55AC5C05-6FA7-D448-B79F-1AD802F8B219}"/>
              </a:ext>
            </a:extLst>
          </p:cNvPr>
          <p:cNvSpPr txBox="1"/>
          <p:nvPr/>
        </p:nvSpPr>
        <p:spPr>
          <a:xfrm>
            <a:off x="3782964" y="2196352"/>
            <a:ext cx="3050322" cy="501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Run Windows software</a:t>
            </a:r>
          </a:p>
        </p:txBody>
      </p:sp>
      <p:sp>
        <p:nvSpPr>
          <p:cNvPr id="6" name="CuadroTexto 7">
            <a:extLst>
              <a:ext uri="{FF2B5EF4-FFF2-40B4-BE49-F238E27FC236}">
                <a16:creationId xmlns:a16="http://schemas.microsoft.com/office/drawing/2014/main" id="{391C08F2-C534-DE4D-B2D4-07FA5D529BF4}"/>
              </a:ext>
            </a:extLst>
          </p:cNvPr>
          <p:cNvSpPr txBox="1"/>
          <p:nvPr/>
        </p:nvSpPr>
        <p:spPr>
          <a:xfrm>
            <a:off x="3782964" y="2841013"/>
            <a:ext cx="3653256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Just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download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the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software,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click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Install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click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Works (*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cough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*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it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should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but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…)</a:t>
            </a:r>
            <a:endParaRPr lang="es-ES" sz="1400" b="0" i="0" u="none" strike="noStrike" kern="1200" cap="none" spc="0" baseline="0" dirty="0">
              <a:solidFill>
                <a:srgbClr val="262626"/>
              </a:solidFill>
              <a:uFillTx/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7" name="CuadroTexto 8">
            <a:extLst>
              <a:ext uri="{FF2B5EF4-FFF2-40B4-BE49-F238E27FC236}">
                <a16:creationId xmlns:a16="http://schemas.microsoft.com/office/drawing/2014/main" id="{7E94BBAF-3493-4D48-85D6-160F2775B2F1}"/>
              </a:ext>
            </a:extLst>
          </p:cNvPr>
          <p:cNvSpPr txBox="1"/>
          <p:nvPr/>
        </p:nvSpPr>
        <p:spPr>
          <a:xfrm>
            <a:off x="8295500" y="2196352"/>
            <a:ext cx="2875008" cy="501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000000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Run Windows drivers</a:t>
            </a:r>
          </a:p>
        </p:txBody>
      </p:sp>
      <p:sp>
        <p:nvSpPr>
          <p:cNvPr id="8" name="CuadroTexto 9">
            <a:extLst>
              <a:ext uri="{FF2B5EF4-FFF2-40B4-BE49-F238E27FC236}">
                <a16:creationId xmlns:a16="http://schemas.microsoft.com/office/drawing/2014/main" id="{0BC37617-6F4E-6040-BC6E-732AF3109C64}"/>
              </a:ext>
            </a:extLst>
          </p:cNvPr>
          <p:cNvSpPr txBox="1"/>
          <p:nvPr/>
        </p:nvSpPr>
        <p:spPr>
          <a:xfrm>
            <a:off x="8295500" y="2841013"/>
            <a:ext cx="3605140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Just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download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the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driver,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click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install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click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, Works (*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cough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*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it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should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…)</a:t>
            </a:r>
            <a:endParaRPr lang="es-ES" sz="1400" b="0" i="0" u="none" strike="noStrike" kern="1200" cap="none" spc="0" baseline="0" dirty="0">
              <a:solidFill>
                <a:srgbClr val="262626"/>
              </a:solidFill>
              <a:uFillTx/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9" name="CuadroTexto 10">
            <a:extLst>
              <a:ext uri="{FF2B5EF4-FFF2-40B4-BE49-F238E27FC236}">
                <a16:creationId xmlns:a16="http://schemas.microsoft.com/office/drawing/2014/main" id="{ED6EC6AB-53D9-7A4F-B33A-64B18762F763}"/>
              </a:ext>
            </a:extLst>
          </p:cNvPr>
          <p:cNvSpPr txBox="1"/>
          <p:nvPr/>
        </p:nvSpPr>
        <p:spPr>
          <a:xfrm>
            <a:off x="3782964" y="4472595"/>
            <a:ext cx="3451558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A </a:t>
            </a:r>
            <a:r>
              <a:rPr lang="es-ES" sz="1400" b="1" i="1" u="none" strike="noStrike" kern="1200" cap="none" spc="0" baseline="0" dirty="0" err="1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cloning</a:t>
            </a: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effort</a:t>
            </a: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in </a:t>
            </a:r>
            <a:r>
              <a:rPr lang="es-ES" sz="1400" b="1" i="1" u="none" strike="noStrike" kern="1200" cap="none" spc="0" baseline="0" dirty="0" err="1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an</a:t>
            </a: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opensource</a:t>
            </a: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environment</a:t>
            </a: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.</a:t>
            </a:r>
          </a:p>
        </p:txBody>
      </p:sp>
      <p:sp>
        <p:nvSpPr>
          <p:cNvPr id="10" name="CuadroTexto 11">
            <a:extLst>
              <a:ext uri="{FF2B5EF4-FFF2-40B4-BE49-F238E27FC236}">
                <a16:creationId xmlns:a16="http://schemas.microsoft.com/office/drawing/2014/main" id="{FF622294-1985-3D4A-94F8-3F0A723EC68C}"/>
              </a:ext>
            </a:extLst>
          </p:cNvPr>
          <p:cNvSpPr txBox="1"/>
          <p:nvPr/>
        </p:nvSpPr>
        <p:spPr>
          <a:xfrm>
            <a:off x="8295500" y="4472595"/>
            <a:ext cx="3451558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Really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nice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progress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with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“real” hardware drivers</a:t>
            </a:r>
            <a:endParaRPr lang="es-ES" sz="1400" b="0" i="1" u="none" strike="noStrike" kern="1200" cap="none" spc="0" baseline="0" dirty="0">
              <a:solidFill>
                <a:srgbClr val="000000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22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8">
            <a:extLst>
              <a:ext uri="{FF2B5EF4-FFF2-40B4-BE49-F238E27FC236}">
                <a16:creationId xmlns:a16="http://schemas.microsoft.com/office/drawing/2014/main" id="{5CD94346-F194-924F-B68B-75328A16D6CD}"/>
              </a:ext>
            </a:extLst>
          </p:cNvPr>
          <p:cNvSpPr/>
          <p:nvPr/>
        </p:nvSpPr>
        <p:spPr>
          <a:xfrm>
            <a:off x="0" y="3200400"/>
            <a:ext cx="5215280" cy="3657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FB4E66E6-1466-E24C-9D91-360581EC8C35}"/>
              </a:ext>
            </a:extLst>
          </p:cNvPr>
          <p:cNvSpPr/>
          <p:nvPr/>
        </p:nvSpPr>
        <p:spPr>
          <a:xfrm>
            <a:off x="5215280" y="0"/>
            <a:ext cx="6976725" cy="3200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AF12DF53-C051-6A41-9019-740F18D17A42}"/>
              </a:ext>
            </a:extLst>
          </p:cNvPr>
          <p:cNvSpPr txBox="1"/>
          <p:nvPr/>
        </p:nvSpPr>
        <p:spPr>
          <a:xfrm>
            <a:off x="1198211" y="842043"/>
            <a:ext cx="2818866" cy="10418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Windows</a:t>
            </a: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Software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054D87EE-0C15-9543-BE34-5B1C20AD16A2}"/>
              </a:ext>
            </a:extLst>
          </p:cNvPr>
          <p:cNvSpPr txBox="1"/>
          <p:nvPr/>
        </p:nvSpPr>
        <p:spPr>
          <a:xfrm>
            <a:off x="6358070" y="3735964"/>
            <a:ext cx="4944179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Using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opensource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(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or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whateversource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)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created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for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Windows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but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in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an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opensource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environment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is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our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objective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FFE37E66-DBD0-A447-A7F3-B861AB4900CF}"/>
              </a:ext>
            </a:extLst>
          </p:cNvPr>
          <p:cNvSpPr txBox="1"/>
          <p:nvPr/>
        </p:nvSpPr>
        <p:spPr>
          <a:xfrm>
            <a:off x="6358070" y="5225631"/>
            <a:ext cx="467119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Let’s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not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be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tied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to a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closed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operating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system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.</a:t>
            </a:r>
            <a:endParaRPr lang="es-ES" sz="1400" b="1" i="1" u="none" strike="noStrike" kern="1200" cap="none" spc="0" baseline="0" dirty="0">
              <a:solidFill>
                <a:srgbClr val="2E71BB"/>
              </a:solidFill>
              <a:uFillTx/>
              <a:latin typeface="Open Sans SemiBold" pitchFamily="2"/>
              <a:ea typeface="Open Sans SemiBold" pitchFamily="2"/>
              <a:cs typeface="Open Sans SemiBold" pitchFamily="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8">
            <a:extLst>
              <a:ext uri="{FF2B5EF4-FFF2-40B4-BE49-F238E27FC236}">
                <a16:creationId xmlns:a16="http://schemas.microsoft.com/office/drawing/2014/main" id="{5CD94346-F194-924F-B68B-75328A16D6CD}"/>
              </a:ext>
            </a:extLst>
          </p:cNvPr>
          <p:cNvSpPr/>
          <p:nvPr/>
        </p:nvSpPr>
        <p:spPr>
          <a:xfrm>
            <a:off x="0" y="3200400"/>
            <a:ext cx="5215280" cy="3657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FB4E66E6-1466-E24C-9D91-360581EC8C35}"/>
              </a:ext>
            </a:extLst>
          </p:cNvPr>
          <p:cNvSpPr/>
          <p:nvPr/>
        </p:nvSpPr>
        <p:spPr>
          <a:xfrm>
            <a:off x="5215280" y="0"/>
            <a:ext cx="6976725" cy="3200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AF12DF53-C051-6A41-9019-740F18D17A42}"/>
              </a:ext>
            </a:extLst>
          </p:cNvPr>
          <p:cNvSpPr txBox="1"/>
          <p:nvPr/>
        </p:nvSpPr>
        <p:spPr>
          <a:xfrm>
            <a:off x="1198211" y="842043"/>
            <a:ext cx="2818866" cy="10418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Windows</a:t>
            </a: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Drivers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054D87EE-0C15-9543-BE34-5B1C20AD16A2}"/>
              </a:ext>
            </a:extLst>
          </p:cNvPr>
          <p:cNvSpPr txBox="1"/>
          <p:nvPr/>
        </p:nvSpPr>
        <p:spPr>
          <a:xfrm>
            <a:off x="6358070" y="3735964"/>
            <a:ext cx="4944179" cy="73866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Using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opensource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(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or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whateversource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)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created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for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Windows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but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in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an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opensource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environment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is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our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objective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FFE37E66-DBD0-A447-A7F3-B861AB4900CF}"/>
              </a:ext>
            </a:extLst>
          </p:cNvPr>
          <p:cNvSpPr txBox="1"/>
          <p:nvPr/>
        </p:nvSpPr>
        <p:spPr>
          <a:xfrm>
            <a:off x="6358070" y="5225631"/>
            <a:ext cx="467119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Let’s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not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be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tied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to a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closed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operating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system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.</a:t>
            </a:r>
            <a:endParaRPr lang="es-ES" sz="1400" b="1" i="1" u="none" strike="noStrike" kern="1200" cap="none" spc="0" baseline="0" dirty="0">
              <a:solidFill>
                <a:srgbClr val="2E71BB"/>
              </a:solidFill>
              <a:uFillTx/>
              <a:latin typeface="Open Sans SemiBold" pitchFamily="2"/>
              <a:ea typeface="Open Sans SemiBold" pitchFamily="2"/>
              <a:cs typeface="Open Sans SemiBold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6350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98429EAE-DE8A-6642-B7C6-3E006944E50D}"/>
              </a:ext>
            </a:extLst>
          </p:cNvPr>
          <p:cNvSpPr/>
          <p:nvPr/>
        </p:nvSpPr>
        <p:spPr>
          <a:xfrm>
            <a:off x="0" y="0"/>
            <a:ext cx="2244952" cy="6858000"/>
          </a:xfrm>
          <a:prstGeom prst="rect">
            <a:avLst/>
          </a:prstGeom>
          <a:blipFill>
            <a:blip r:embed="rId2">
              <a:alphaModFix/>
            </a:blip>
            <a:tile sx="100000" sy="100000" algn="ctr"/>
          </a:blip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1">
            <a:extLst>
              <a:ext uri="{FF2B5EF4-FFF2-40B4-BE49-F238E27FC236}">
                <a16:creationId xmlns:a16="http://schemas.microsoft.com/office/drawing/2014/main" id="{5109D567-9C67-9D4F-BFA0-FDE86BF5E005}"/>
              </a:ext>
            </a:extLst>
          </p:cNvPr>
          <p:cNvSpPr/>
          <p:nvPr/>
        </p:nvSpPr>
        <p:spPr>
          <a:xfrm>
            <a:off x="1122480" y="1615443"/>
            <a:ext cx="2244952" cy="3627123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2">
            <a:extLst>
              <a:ext uri="{FF2B5EF4-FFF2-40B4-BE49-F238E27FC236}">
                <a16:creationId xmlns:a16="http://schemas.microsoft.com/office/drawing/2014/main" id="{527D5521-C357-0448-9204-C5A0DF069C0A}"/>
              </a:ext>
            </a:extLst>
          </p:cNvPr>
          <p:cNvSpPr txBox="1"/>
          <p:nvPr/>
        </p:nvSpPr>
        <p:spPr>
          <a:xfrm>
            <a:off x="1504846" y="2196352"/>
            <a:ext cx="1594704" cy="15163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Wha</a:t>
            </a: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t</a:t>
            </a:r>
            <a:endParaRPr lang="es-ES" sz="3600" b="1" dirty="0">
              <a:solidFill>
                <a:srgbClr val="262626"/>
              </a:solidFill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Is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It</a:t>
            </a:r>
            <a:r>
              <a:rPr lang="es-ES" sz="3600" b="1" dirty="0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?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6">
            <a:extLst>
              <a:ext uri="{FF2B5EF4-FFF2-40B4-BE49-F238E27FC236}">
                <a16:creationId xmlns:a16="http://schemas.microsoft.com/office/drawing/2014/main" id="{55AC5C05-6FA7-D448-B79F-1AD802F8B219}"/>
              </a:ext>
            </a:extLst>
          </p:cNvPr>
          <p:cNvSpPr txBox="1"/>
          <p:nvPr/>
        </p:nvSpPr>
        <p:spPr>
          <a:xfrm>
            <a:off x="3782964" y="2196352"/>
            <a:ext cx="3050322" cy="501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dirty="0" err="1">
                <a:solidFill>
                  <a:srgbClr val="000000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Opensource</a:t>
            </a:r>
            <a:r>
              <a:rPr lang="es-ES" sz="1600" b="1" dirty="0">
                <a:solidFill>
                  <a:srgbClr val="000000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 </a:t>
            </a:r>
            <a:r>
              <a:rPr lang="es-ES" sz="1600" b="1" dirty="0" err="1">
                <a:solidFill>
                  <a:srgbClr val="000000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project</a:t>
            </a:r>
            <a:endParaRPr lang="es-ES" sz="1600" b="1" i="0" u="none" strike="noStrike" kern="1200" cap="none" spc="0" baseline="0" dirty="0">
              <a:solidFill>
                <a:srgbClr val="000000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6" name="CuadroTexto 7">
            <a:extLst>
              <a:ext uri="{FF2B5EF4-FFF2-40B4-BE49-F238E27FC236}">
                <a16:creationId xmlns:a16="http://schemas.microsoft.com/office/drawing/2014/main" id="{391C08F2-C534-DE4D-B2D4-07FA5D529BF4}"/>
              </a:ext>
            </a:extLst>
          </p:cNvPr>
          <p:cNvSpPr txBox="1"/>
          <p:nvPr/>
        </p:nvSpPr>
        <p:spPr>
          <a:xfrm>
            <a:off x="3782964" y="2841013"/>
            <a:ext cx="3653256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Full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opensource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with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its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 repos living in GitHub..</a:t>
            </a:r>
          </a:p>
        </p:txBody>
      </p:sp>
      <p:sp>
        <p:nvSpPr>
          <p:cNvPr id="7" name="CuadroTexto 8">
            <a:extLst>
              <a:ext uri="{FF2B5EF4-FFF2-40B4-BE49-F238E27FC236}">
                <a16:creationId xmlns:a16="http://schemas.microsoft.com/office/drawing/2014/main" id="{7E94BBAF-3493-4D48-85D6-160F2775B2F1}"/>
              </a:ext>
            </a:extLst>
          </p:cNvPr>
          <p:cNvSpPr txBox="1"/>
          <p:nvPr/>
        </p:nvSpPr>
        <p:spPr>
          <a:xfrm>
            <a:off x="8295500" y="2196352"/>
            <a:ext cx="2875008" cy="5012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dirty="0" err="1">
                <a:solidFill>
                  <a:srgbClr val="000000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Amazing</a:t>
            </a:r>
            <a:r>
              <a:rPr lang="es-ES" sz="1600" b="1" dirty="0">
                <a:solidFill>
                  <a:srgbClr val="000000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 </a:t>
            </a:r>
            <a:r>
              <a:rPr lang="es-ES" sz="1600" b="1" dirty="0" err="1">
                <a:solidFill>
                  <a:srgbClr val="000000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Community</a:t>
            </a:r>
            <a:endParaRPr lang="es-ES" sz="1600" b="1" i="0" u="none" strike="noStrike" kern="1200" cap="none" spc="0" baseline="0" dirty="0">
              <a:solidFill>
                <a:srgbClr val="000000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8" name="CuadroTexto 9">
            <a:extLst>
              <a:ext uri="{FF2B5EF4-FFF2-40B4-BE49-F238E27FC236}">
                <a16:creationId xmlns:a16="http://schemas.microsoft.com/office/drawing/2014/main" id="{0BC37617-6F4E-6040-BC6E-732AF3109C64}"/>
              </a:ext>
            </a:extLst>
          </p:cNvPr>
          <p:cNvSpPr txBox="1"/>
          <p:nvPr/>
        </p:nvSpPr>
        <p:spPr>
          <a:xfrm>
            <a:off x="8295500" y="2841013"/>
            <a:ext cx="360514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Twitter,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Matrix</a:t>
            </a:r>
            <a:r>
              <a:rPr lang="es-ES" sz="1400" b="0" i="0" u="none" strike="noStrike" kern="1200" cap="none" spc="0" baseline="0" dirty="0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, </a:t>
            </a:r>
            <a:r>
              <a:rPr lang="es-ES" sz="1400" b="0" i="0" u="none" strike="noStrike" kern="1200" cap="none" spc="0" baseline="0" dirty="0" err="1">
                <a:solidFill>
                  <a:srgbClr val="262626"/>
                </a:solidFill>
                <a:uFillTx/>
                <a:latin typeface="Open Sans Light" pitchFamily="2"/>
                <a:ea typeface="Open Sans Light" pitchFamily="2"/>
                <a:cs typeface="Open Sans Light" pitchFamily="2"/>
              </a:rPr>
              <a:t>Discord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…</a:t>
            </a:r>
            <a:endParaRPr lang="es-ES" sz="1400" b="0" i="0" u="none" strike="noStrike" kern="1200" cap="none" spc="0" baseline="0" dirty="0">
              <a:solidFill>
                <a:srgbClr val="262626"/>
              </a:solidFill>
              <a:uFillTx/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9" name="CuadroTexto 10">
            <a:extLst>
              <a:ext uri="{FF2B5EF4-FFF2-40B4-BE49-F238E27FC236}">
                <a16:creationId xmlns:a16="http://schemas.microsoft.com/office/drawing/2014/main" id="{ED6EC6AB-53D9-7A4F-B33A-64B18762F763}"/>
              </a:ext>
            </a:extLst>
          </p:cNvPr>
          <p:cNvSpPr txBox="1"/>
          <p:nvPr/>
        </p:nvSpPr>
        <p:spPr>
          <a:xfrm>
            <a:off x="3782964" y="4472595"/>
            <a:ext cx="3451558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ReactOS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has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been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around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for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more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than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20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years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now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.</a:t>
            </a:r>
            <a:endParaRPr lang="es-ES" sz="1400" b="1" i="1" u="none" strike="noStrike" kern="1200" cap="none" spc="0" baseline="0" dirty="0">
              <a:solidFill>
                <a:srgbClr val="2E71BB"/>
              </a:solidFill>
              <a:uFillTx/>
              <a:latin typeface="Open Sans SemiBold" pitchFamily="2"/>
              <a:ea typeface="Open Sans SemiBold" pitchFamily="2"/>
              <a:cs typeface="Open Sans SemiBold" pitchFamily="2"/>
            </a:endParaRPr>
          </a:p>
        </p:txBody>
      </p:sp>
      <p:sp>
        <p:nvSpPr>
          <p:cNvPr id="10" name="CuadroTexto 11">
            <a:extLst>
              <a:ext uri="{FF2B5EF4-FFF2-40B4-BE49-F238E27FC236}">
                <a16:creationId xmlns:a16="http://schemas.microsoft.com/office/drawing/2014/main" id="{FF622294-1985-3D4A-94F8-3F0A723EC68C}"/>
              </a:ext>
            </a:extLst>
          </p:cNvPr>
          <p:cNvSpPr txBox="1"/>
          <p:nvPr/>
        </p:nvSpPr>
        <p:spPr>
          <a:xfrm>
            <a:off x="8295500" y="4472595"/>
            <a:ext cx="3451558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Keeps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u="none" strike="noStrike" kern="1200" cap="none" spc="0" baseline="0" dirty="0" err="1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growing</a:t>
            </a:r>
            <a:r>
              <a:rPr lang="es-ES" sz="1400" b="1" i="1" u="none" strike="noStrike" kern="1200" cap="none" spc="0" baseline="0" dirty="0">
                <a:solidFill>
                  <a:srgbClr val="000000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!!</a:t>
            </a:r>
            <a:endParaRPr lang="es-ES" sz="1400" b="0" i="1" u="none" strike="noStrike" kern="1200" cap="none" spc="0" baseline="0" dirty="0">
              <a:solidFill>
                <a:srgbClr val="000000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8">
            <a:extLst>
              <a:ext uri="{FF2B5EF4-FFF2-40B4-BE49-F238E27FC236}">
                <a16:creationId xmlns:a16="http://schemas.microsoft.com/office/drawing/2014/main" id="{5CD94346-F194-924F-B68B-75328A16D6CD}"/>
              </a:ext>
            </a:extLst>
          </p:cNvPr>
          <p:cNvSpPr/>
          <p:nvPr/>
        </p:nvSpPr>
        <p:spPr>
          <a:xfrm>
            <a:off x="0" y="3200400"/>
            <a:ext cx="5215280" cy="3657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FB4E66E6-1466-E24C-9D91-360581EC8C35}"/>
              </a:ext>
            </a:extLst>
          </p:cNvPr>
          <p:cNvSpPr/>
          <p:nvPr/>
        </p:nvSpPr>
        <p:spPr>
          <a:xfrm>
            <a:off x="5215280" y="0"/>
            <a:ext cx="6976725" cy="3200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AF12DF53-C051-6A41-9019-740F18D17A42}"/>
              </a:ext>
            </a:extLst>
          </p:cNvPr>
          <p:cNvSpPr txBox="1"/>
          <p:nvPr/>
        </p:nvSpPr>
        <p:spPr>
          <a:xfrm>
            <a:off x="1198210" y="842043"/>
            <a:ext cx="3139011" cy="10418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OpenSource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Project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054D87EE-0C15-9543-BE34-5B1C20AD16A2}"/>
              </a:ext>
            </a:extLst>
          </p:cNvPr>
          <p:cNvSpPr txBox="1"/>
          <p:nvPr/>
        </p:nvSpPr>
        <p:spPr>
          <a:xfrm>
            <a:off x="6358070" y="3735964"/>
            <a:ext cx="4944179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1,300 times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Forked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10,700 times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Liked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No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Gov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support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No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Companies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support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FFE37E66-DBD0-A447-A7F3-B861AB4900CF}"/>
              </a:ext>
            </a:extLst>
          </p:cNvPr>
          <p:cNvSpPr txBox="1"/>
          <p:nvPr/>
        </p:nvSpPr>
        <p:spPr>
          <a:xfrm>
            <a:off x="6358070" y="5225631"/>
            <a:ext cx="4671194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Fully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Community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driven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.</a:t>
            </a:r>
            <a:endParaRPr lang="es-ES" sz="1400" b="1" i="1" u="none" strike="noStrike" kern="1200" cap="none" spc="0" baseline="0" dirty="0">
              <a:solidFill>
                <a:srgbClr val="2E71BB"/>
              </a:solidFill>
              <a:uFillTx/>
              <a:latin typeface="Open Sans SemiBold" pitchFamily="2"/>
              <a:ea typeface="Open Sans SemiBold" pitchFamily="2"/>
              <a:cs typeface="Open Sans SemiBold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9821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8">
            <a:extLst>
              <a:ext uri="{FF2B5EF4-FFF2-40B4-BE49-F238E27FC236}">
                <a16:creationId xmlns:a16="http://schemas.microsoft.com/office/drawing/2014/main" id="{5CD94346-F194-924F-B68B-75328A16D6CD}"/>
              </a:ext>
            </a:extLst>
          </p:cNvPr>
          <p:cNvSpPr>
            <a:spLocks/>
          </p:cNvSpPr>
          <p:nvPr/>
        </p:nvSpPr>
        <p:spPr>
          <a:xfrm>
            <a:off x="0" y="3200400"/>
            <a:ext cx="5215280" cy="402336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 9">
            <a:extLst>
              <a:ext uri="{FF2B5EF4-FFF2-40B4-BE49-F238E27FC236}">
                <a16:creationId xmlns:a16="http://schemas.microsoft.com/office/drawing/2014/main" id="{FB4E66E6-1466-E24C-9D91-360581EC8C35}"/>
              </a:ext>
            </a:extLst>
          </p:cNvPr>
          <p:cNvSpPr/>
          <p:nvPr/>
        </p:nvSpPr>
        <p:spPr>
          <a:xfrm>
            <a:off x="5215280" y="0"/>
            <a:ext cx="6976725" cy="32004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10">
            <a:extLst>
              <a:ext uri="{FF2B5EF4-FFF2-40B4-BE49-F238E27FC236}">
                <a16:creationId xmlns:a16="http://schemas.microsoft.com/office/drawing/2014/main" id="{AF12DF53-C051-6A41-9019-740F18D17A42}"/>
              </a:ext>
            </a:extLst>
          </p:cNvPr>
          <p:cNvSpPr txBox="1"/>
          <p:nvPr/>
        </p:nvSpPr>
        <p:spPr>
          <a:xfrm>
            <a:off x="1198210" y="842043"/>
            <a:ext cx="3139011" cy="104182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i="0" u="none" strike="noStrike" kern="1200" cap="none" spc="0" baseline="0" dirty="0" err="1">
                <a:solidFill>
                  <a:srgbClr val="262626"/>
                </a:solidFill>
                <a:uFillTx/>
                <a:latin typeface="Open Sans ExtraBold" pitchFamily="2"/>
                <a:ea typeface="Open Sans ExtraBold" pitchFamily="2"/>
                <a:cs typeface="Open Sans ExtraBold" pitchFamily="2"/>
              </a:rPr>
              <a:t>Amazing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  <a:p>
            <a:pPr marL="0" marR="0" lvl="0" indent="0" algn="l" defTabSz="914400" rtl="0" fontAlgn="auto" hangingPunct="1">
              <a:lnSpc>
                <a:spcPts val="366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3600" b="1" dirty="0" err="1">
                <a:solidFill>
                  <a:srgbClr val="262626"/>
                </a:solidFill>
                <a:latin typeface="Open Sans ExtraBold" pitchFamily="2"/>
                <a:ea typeface="Open Sans ExtraBold" pitchFamily="2"/>
                <a:cs typeface="Open Sans ExtraBold" pitchFamily="2"/>
              </a:rPr>
              <a:t>Community</a:t>
            </a:r>
            <a:endParaRPr lang="es-ES" sz="3600" b="1" i="0" u="none" strike="noStrike" kern="1200" cap="none" spc="0" baseline="0" dirty="0">
              <a:solidFill>
                <a:srgbClr val="262626"/>
              </a:solidFill>
              <a:uFillTx/>
              <a:latin typeface="Open Sans ExtraBold" pitchFamily="2"/>
              <a:ea typeface="Open Sans ExtraBold" pitchFamily="2"/>
              <a:cs typeface="Open Sans ExtraBold" pitchFamily="2"/>
            </a:endParaRPr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054D87EE-0C15-9543-BE34-5B1C20AD16A2}"/>
              </a:ext>
            </a:extLst>
          </p:cNvPr>
          <p:cNvSpPr txBox="1"/>
          <p:nvPr/>
        </p:nvSpPr>
        <p:spPr>
          <a:xfrm>
            <a:off x="6358070" y="3735964"/>
            <a:ext cx="4944179" cy="16004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: @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German: @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reactosgerman</a:t>
            </a: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Spanish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: @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-es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Turkish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: @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reactos_tr</a:t>
            </a: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Japan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: @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reactosjpn</a:t>
            </a: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Italia: @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reactositalia</a:t>
            </a: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 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Philipines</a:t>
            </a:r>
            <a:r>
              <a:rPr lang="es-ES" sz="1400" dirty="0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: @</a:t>
            </a:r>
            <a:r>
              <a:rPr lang="es-ES" sz="1400" dirty="0" err="1">
                <a:solidFill>
                  <a:srgbClr val="262626"/>
                </a:solidFill>
                <a:latin typeface="Open Sans Light" pitchFamily="2"/>
                <a:ea typeface="Open Sans Light" pitchFamily="2"/>
                <a:cs typeface="Open Sans Light" pitchFamily="2"/>
              </a:rPr>
              <a:t>reactosph</a:t>
            </a:r>
            <a:endParaRPr lang="es-ES" sz="1400" dirty="0">
              <a:solidFill>
                <a:srgbClr val="262626"/>
              </a:solidFill>
              <a:latin typeface="Open Sans Light" pitchFamily="2"/>
              <a:ea typeface="Open Sans Light" pitchFamily="2"/>
              <a:cs typeface="Open Sans Light" pitchFamily="2"/>
            </a:endParaRPr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FFE37E66-DBD0-A447-A7F3-B861AB4900CF}"/>
              </a:ext>
            </a:extLst>
          </p:cNvPr>
          <p:cNvSpPr txBox="1"/>
          <p:nvPr/>
        </p:nvSpPr>
        <p:spPr>
          <a:xfrm>
            <a:off x="6358070" y="5610356"/>
            <a:ext cx="4671194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Chat.reactos.org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 (</a:t>
            </a:r>
            <a:r>
              <a:rPr lang="es-ES" sz="1400" b="1" i="1" dirty="0" err="1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Mattermost</a:t>
            </a:r>
            <a:r>
              <a:rPr lang="es-ES" sz="1400" b="1" i="1" dirty="0">
                <a:solidFill>
                  <a:srgbClr val="2E71BB"/>
                </a:solidFill>
                <a:latin typeface="Open Sans SemiBold" pitchFamily="2"/>
                <a:ea typeface="Open Sans SemiBold" pitchFamily="2"/>
                <a:cs typeface="Open Sans SemiBold" pitchFamily="2"/>
              </a:rPr>
              <a:t>)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400" b="1" i="1" u="none" strike="noStrike" kern="1200" cap="none" spc="0" baseline="0" dirty="0" err="1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ReactOS</a:t>
            </a: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 (</a:t>
            </a:r>
            <a:r>
              <a:rPr lang="es-ES" sz="1400" b="1" i="1" u="none" strike="noStrike" kern="1200" cap="none" spc="0" baseline="0" dirty="0" err="1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Discord</a:t>
            </a:r>
            <a:r>
              <a:rPr lang="es-ES" sz="1400" b="1" i="1" u="none" strike="noStrike" kern="1200" cap="none" spc="0" baseline="0" dirty="0">
                <a:solidFill>
                  <a:srgbClr val="2E71BB"/>
                </a:solidFill>
                <a:uFillTx/>
                <a:latin typeface="Open Sans SemiBold" pitchFamily="2"/>
                <a:ea typeface="Open Sans SemiBold" pitchFamily="2"/>
                <a:cs typeface="Open Sans SemiBold" pitchFamily="2"/>
              </a:rPr>
              <a:t>)</a:t>
            </a:r>
          </a:p>
        </p:txBody>
      </p:sp>
      <p:pic>
        <p:nvPicPr>
          <p:cNvPr id="1026" name="Picture 2" descr="Logo Twitter PNG transparente - StickPNG">
            <a:extLst>
              <a:ext uri="{FF2B5EF4-FFF2-40B4-BE49-F238E27FC236}">
                <a16:creationId xmlns:a16="http://schemas.microsoft.com/office/drawing/2014/main" id="{6A2EA037-E245-9843-99AA-96277D330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206" y="3894661"/>
            <a:ext cx="1283043" cy="128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8580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456</Words>
  <Application>Microsoft Macintosh PowerPoint</Application>
  <PresentationFormat>Panorámica</PresentationFormat>
  <Paragraphs>97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Microsoft Office User</cp:lastModifiedBy>
  <cp:revision>14</cp:revision>
  <dcterms:created xsi:type="dcterms:W3CDTF">2022-02-27T17:39:47Z</dcterms:created>
  <dcterms:modified xsi:type="dcterms:W3CDTF">2022-03-19T18:45:52Z</dcterms:modified>
</cp:coreProperties>
</file>